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7" r:id="rId2"/>
    <p:sldId id="265" r:id="rId3"/>
    <p:sldId id="279" r:id="rId4"/>
    <p:sldId id="281" r:id="rId5"/>
    <p:sldId id="277" r:id="rId6"/>
    <p:sldId id="267" r:id="rId7"/>
    <p:sldId id="266" r:id="rId8"/>
    <p:sldId id="264" r:id="rId9"/>
    <p:sldId id="260" r:id="rId10"/>
    <p:sldId id="292" r:id="rId11"/>
    <p:sldId id="268" r:id="rId12"/>
    <p:sldId id="269" r:id="rId13"/>
    <p:sldId id="294" r:id="rId14"/>
    <p:sldId id="272" r:id="rId15"/>
    <p:sldId id="276" r:id="rId16"/>
    <p:sldId id="280" r:id="rId17"/>
    <p:sldId id="295" r:id="rId23"/>
    <p:sldId id="296" r:id="rId24"/>
    <p:sldId id="297" r:id="rId25"/>
    <p:sldId id="29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51621-3BF3-40B4-BB01-965F027CFC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DBF92-5CD2-48C5-A4AA-659296595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2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9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2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3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8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4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6744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1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3877733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UNIVERSITY 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CITY OF NEW YORK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84888" y="444729"/>
            <a:ext cx="5911112" cy="5116486"/>
          </a:xfrm>
          <a:prstGeom prst="rect">
            <a:avLst/>
          </a:prstGeom>
          <a:noFill/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Columbia Astrophysics Laboratory (CAL) was founded by Professor of Astronomy,  Lo </a:t>
            </a:r>
            <a:r>
              <a:rPr lang="en-US" dirty="0" err="1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Woltjer</a:t>
            </a: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 and Professor of Physics, Robert </a:t>
            </a:r>
            <a:r>
              <a:rPr lang="en-US" dirty="0" err="1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Novick</a:t>
            </a: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 in 1967.</a:t>
            </a:r>
          </a:p>
          <a:p>
            <a:pPr marL="0" indent="0" algn="just">
              <a:buNone/>
            </a:pPr>
            <a:endParaRPr lang="en-US" sz="1000" dirty="0">
              <a:solidFill>
                <a:srgbClr val="002060"/>
              </a:solidFill>
              <a:latin typeface="Gill Sans Nova Light" panose="020B0302020104020203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CAL is the administrative unit charged with supporting the research effort in Astrophysics at Columbia University. </a:t>
            </a:r>
          </a:p>
          <a:p>
            <a:pPr marL="0" indent="0" algn="just">
              <a:buNone/>
            </a:pPr>
            <a:endParaRPr lang="en-US" sz="1050" dirty="0">
              <a:solidFill>
                <a:srgbClr val="002060"/>
              </a:solidFill>
              <a:latin typeface="Gill Sans Nova Light" panose="020B0302020104020203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All external research grants are administered by the Laboratory administrative staff and units.</a:t>
            </a:r>
          </a:p>
          <a:p>
            <a:pPr marL="0" indent="0" algn="just">
              <a:buNone/>
            </a:pPr>
            <a:br>
              <a:rPr lang="en-US" i="1" dirty="0">
                <a:solidFill>
                  <a:srgbClr val="002060"/>
                </a:solidFill>
                <a:latin typeface="Californian FB" panose="0207040306080B030204" pitchFamily="18" charset="0"/>
                <a:cs typeface="Times New Roman" panose="02020603050405020304" pitchFamily="18" charset="0"/>
              </a:rPr>
            </a:br>
            <a:endParaRPr lang="en-US" i="1" dirty="0">
              <a:solidFill>
                <a:srgbClr val="002060"/>
              </a:solidFill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94" y="789707"/>
            <a:ext cx="3141521" cy="3341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170" t="4384" r="4284" b="9471"/>
          <a:stretch/>
        </p:blipFill>
        <p:spPr>
          <a:xfrm>
            <a:off x="9209732" y="3175466"/>
            <a:ext cx="2657027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2000">
        <p15:prstTrans prst="drape"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C0521-A713-CD47-A3AC-5D9F10B39120}"/>
              </a:ext>
            </a:extLst>
          </p:cNvPr>
          <p:cNvSpPr txBox="1"/>
          <p:nvPr/>
        </p:nvSpPr>
        <p:spPr>
          <a:xfrm>
            <a:off x="2716446" y="6400653"/>
            <a:ext cx="742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Columbia Astrophysics Laboratory Office – Room 1027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4B1A93-6BDB-A541-A520-A2118103B044}"/>
              </a:ext>
            </a:extLst>
          </p:cNvPr>
          <p:cNvCxnSpPr>
            <a:cxnSpLocks/>
          </p:cNvCxnSpPr>
          <p:nvPr/>
        </p:nvCxnSpPr>
        <p:spPr>
          <a:xfrm flipH="1">
            <a:off x="1728980" y="6634251"/>
            <a:ext cx="864704" cy="0"/>
          </a:xfrm>
          <a:prstGeom prst="straightConnector1">
            <a:avLst/>
          </a:prstGeom>
          <a:ln w="76200">
            <a:solidFill>
              <a:srgbClr val="2931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9376CD-0A6C-184D-82D1-E07F792BFA9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2778" r="7643" b="7277"/>
          <a:stretch/>
        </p:blipFill>
        <p:spPr>
          <a:xfrm>
            <a:off x="3301095" y="679336"/>
            <a:ext cx="1359582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7F6A9-E8F9-3D4F-BB7E-61C2B78877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2996"/>
          <a:stretch/>
        </p:blipFill>
        <p:spPr>
          <a:xfrm>
            <a:off x="4763658" y="637425"/>
            <a:ext cx="1280160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6D924-72AF-6340-8928-03207BB8E4DA}"/>
              </a:ext>
            </a:extLst>
          </p:cNvPr>
          <p:cNvPicPr>
            <a:picLocks/>
          </p:cNvPicPr>
          <p:nvPr/>
        </p:nvPicPr>
        <p:blipFill rotWithShape="1">
          <a:blip r:embed="rId4">
            <a:grayscl/>
          </a:blip>
          <a:srcRect r="6713"/>
          <a:stretch/>
        </p:blipFill>
        <p:spPr>
          <a:xfrm>
            <a:off x="440328" y="666674"/>
            <a:ext cx="1280160" cy="2011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9CBBB0-467F-9C41-A7DF-CEC42DB7F69F}"/>
              </a:ext>
            </a:extLst>
          </p:cNvPr>
          <p:cNvSpPr txBox="1"/>
          <p:nvPr/>
        </p:nvSpPr>
        <p:spPr>
          <a:xfrm>
            <a:off x="-40113" y="269333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Marcel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Agüeros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2CCF1-3188-5E48-9894-F6FCAF0A1A48}"/>
              </a:ext>
            </a:extLst>
          </p:cNvPr>
          <p:cNvSpPr txBox="1"/>
          <p:nvPr/>
        </p:nvSpPr>
        <p:spPr>
          <a:xfrm>
            <a:off x="1460529" y="2713923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Jim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Applegate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36415-B467-A440-B686-07EA559C65F7}"/>
              </a:ext>
            </a:extLst>
          </p:cNvPr>
          <p:cNvPicPr>
            <a:picLocks/>
          </p:cNvPicPr>
          <p:nvPr/>
        </p:nvPicPr>
        <p:blipFill rotWithShape="1">
          <a:blip r:embed="rId5">
            <a:grayscl/>
          </a:blip>
          <a:srcRect l="18176" t="3608" r="10853" b="7649"/>
          <a:stretch/>
        </p:blipFill>
        <p:spPr>
          <a:xfrm>
            <a:off x="1881438" y="666674"/>
            <a:ext cx="1280160" cy="2011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DBAA38-6FDD-1540-A100-15FEBD70FC4C}"/>
              </a:ext>
            </a:extLst>
          </p:cNvPr>
          <p:cNvSpPr txBox="1"/>
          <p:nvPr/>
        </p:nvSpPr>
        <p:spPr>
          <a:xfrm>
            <a:off x="4261746" y="2671182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Zoltan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Haiman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4184A-3052-E942-8F20-16FB754CE8BB}"/>
              </a:ext>
            </a:extLst>
          </p:cNvPr>
          <p:cNvSpPr txBox="1"/>
          <p:nvPr/>
        </p:nvSpPr>
        <p:spPr>
          <a:xfrm>
            <a:off x="2796726" y="268465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Greg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Bryan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A916AC-8D39-CF4E-A6F6-495AD270292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8" y="647574"/>
            <a:ext cx="1280160" cy="201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7422F9-24A9-994E-B8B9-43E0EFAB32B6}"/>
              </a:ext>
            </a:extLst>
          </p:cNvPr>
          <p:cNvSpPr txBox="1"/>
          <p:nvPr/>
        </p:nvSpPr>
        <p:spPr>
          <a:xfrm>
            <a:off x="5697586" y="267763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Jules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Halpern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407D02-1260-B44A-A473-7EF0512CFD1C}"/>
              </a:ext>
            </a:extLst>
          </p:cNvPr>
          <p:cNvPicPr>
            <a:picLocks/>
          </p:cNvPicPr>
          <p:nvPr/>
        </p:nvPicPr>
        <p:blipFill rotWithShape="1">
          <a:blip r:embed="rId7">
            <a:grayscl/>
          </a:blip>
          <a:srcRect r="4863"/>
          <a:stretch/>
        </p:blipFill>
        <p:spPr>
          <a:xfrm>
            <a:off x="7645878" y="655587"/>
            <a:ext cx="1280160" cy="2011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3D56A2-944A-9348-A117-49588500016F}"/>
              </a:ext>
            </a:extLst>
          </p:cNvPr>
          <p:cNvSpPr txBox="1"/>
          <p:nvPr/>
        </p:nvSpPr>
        <p:spPr>
          <a:xfrm>
            <a:off x="7039980" y="267762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David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Helfand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05B1E7-91A4-5D4D-8AAE-98150B38DD8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086988" y="634250"/>
            <a:ext cx="1280160" cy="2011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00C08C-037C-BC41-AF08-203661ECF4D5}"/>
              </a:ext>
            </a:extLst>
          </p:cNvPr>
          <p:cNvSpPr txBox="1"/>
          <p:nvPr/>
        </p:nvSpPr>
        <p:spPr>
          <a:xfrm>
            <a:off x="8562618" y="266660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Kathryn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Johnston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B1E95A-E263-8340-BAE8-ACEFE1294A7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528101" y="634126"/>
            <a:ext cx="1280160" cy="2011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C84893-6F8B-284E-9865-BB12FB65B540}"/>
              </a:ext>
            </a:extLst>
          </p:cNvPr>
          <p:cNvSpPr txBox="1"/>
          <p:nvPr/>
        </p:nvSpPr>
        <p:spPr>
          <a:xfrm>
            <a:off x="10025181" y="2656834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David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Kipping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1331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650163-268A-7141-8A2B-E0B88A78F52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40" y="3617419"/>
            <a:ext cx="1280160" cy="20116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172257-E909-3642-8D38-ECD457B3D968}"/>
              </a:ext>
            </a:extLst>
          </p:cNvPr>
          <p:cNvSpPr txBox="1"/>
          <p:nvPr/>
        </p:nvSpPr>
        <p:spPr>
          <a:xfrm>
            <a:off x="-124668" y="559760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Melissa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Ness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F5B49A-CEAE-1746-8514-B3F2731EDD78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09374" y="3591544"/>
            <a:ext cx="1280160" cy="2011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78B047-1B55-F944-B319-CA4FC24FAE01}"/>
              </a:ext>
            </a:extLst>
          </p:cNvPr>
          <p:cNvSpPr txBox="1"/>
          <p:nvPr/>
        </p:nvSpPr>
        <p:spPr>
          <a:xfrm>
            <a:off x="1330877" y="557086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Jerry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Ostriker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1024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C729EC-CB15-014F-8783-B1B457B0A98D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708842" y="3617419"/>
            <a:ext cx="1280160" cy="20116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DA01B4-A7CE-804A-8B5A-A683BCE5E6F5}"/>
              </a:ext>
            </a:extLst>
          </p:cNvPr>
          <p:cNvSpPr txBox="1"/>
          <p:nvPr/>
        </p:nvSpPr>
        <p:spPr>
          <a:xfrm>
            <a:off x="5588999" y="559267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Mary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Putman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1318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78783D-D539-4C43-8DE5-8FF437BB9C28}"/>
              </a:ext>
            </a:extLst>
          </p:cNvPr>
          <p:cNvPicPr>
            <a:picLocks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3259108" y="3600469"/>
            <a:ext cx="1280160" cy="20116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240C58-69F1-0147-9AD5-F50DC7CA9EC5}"/>
              </a:ext>
            </a:extLst>
          </p:cNvPr>
          <p:cNvSpPr txBox="1"/>
          <p:nvPr/>
        </p:nvSpPr>
        <p:spPr>
          <a:xfrm>
            <a:off x="2786422" y="557450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Frits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Paerels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1022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95C0A5-FD0C-0842-B342-8B06E7B659DE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158576" y="3587035"/>
            <a:ext cx="1280160" cy="20116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2169770-EDD2-D444-8786-E267EE3CF623}"/>
              </a:ext>
            </a:extLst>
          </p:cNvPr>
          <p:cNvSpPr txBox="1"/>
          <p:nvPr/>
        </p:nvSpPr>
        <p:spPr>
          <a:xfrm>
            <a:off x="4141771" y="556828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Joe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Patterson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1422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155CE0D-A164-8843-BA79-050693EF715C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608310" y="3602572"/>
            <a:ext cx="1280160" cy="20116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025C2F-DEF7-894D-8768-B0BC6D72E5EB}"/>
              </a:ext>
            </a:extLst>
          </p:cNvPr>
          <p:cNvSpPr txBox="1"/>
          <p:nvPr/>
        </p:nvSpPr>
        <p:spPr>
          <a:xfrm>
            <a:off x="7083476" y="560094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David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Shiminovich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2AB615D-C7D3-8D4E-B3F6-F7FE4BD0E34E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058044" y="3564034"/>
            <a:ext cx="1280160" cy="20116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57FE00-D8AD-5449-8F9B-1AF179C2C403}"/>
              </a:ext>
            </a:extLst>
          </p:cNvPr>
          <p:cNvSpPr txBox="1"/>
          <p:nvPr/>
        </p:nvSpPr>
        <p:spPr>
          <a:xfrm>
            <a:off x="8544004" y="5617037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Lorenzo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Sironi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1012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76253F-0D97-9946-BF31-F1FB20B13243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507781" y="3557746"/>
            <a:ext cx="1280160" cy="20116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21C502D-454C-D44A-918B-AB873C4D657A}"/>
              </a:ext>
            </a:extLst>
          </p:cNvPr>
          <p:cNvSpPr txBox="1"/>
          <p:nvPr/>
        </p:nvSpPr>
        <p:spPr>
          <a:xfrm>
            <a:off x="10051150" y="5617037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Jacqueline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Van 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Gorkom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1420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204E10-3DA3-5C46-A6D5-3C37E1925F99}"/>
              </a:ext>
            </a:extLst>
          </p:cNvPr>
          <p:cNvSpPr txBox="1"/>
          <p:nvPr/>
        </p:nvSpPr>
        <p:spPr>
          <a:xfrm>
            <a:off x="2753412" y="47363"/>
            <a:ext cx="647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86177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10</a:t>
            </a:r>
            <a:r>
              <a:rPr lang="en-US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32262"/>
            <a:ext cx="11577502" cy="4075084"/>
          </a:xfrm>
          <a:prstGeom prst="rect">
            <a:avLst/>
          </a:prstGeom>
        </p:spPr>
      </p:pic>
      <p:sp>
        <p:nvSpPr>
          <p:cNvPr id="14" name="Line Callout 2 13"/>
          <p:cNvSpPr/>
          <p:nvPr/>
        </p:nvSpPr>
        <p:spPr>
          <a:xfrm>
            <a:off x="4734381" y="4503004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38523"/>
              <a:gd name="adj6" fmla="val 101667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Charles J. Hailey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Pupin Professor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of Physics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Co-Director CAL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9439627" y="4503004"/>
            <a:ext cx="1295400" cy="1389506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106513"/>
              <a:gd name="adj6" fmla="val -5750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Eric V.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Gotthelf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Research Scientist</a:t>
            </a:r>
          </a:p>
          <a:p>
            <a:pPr algn="ctr"/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Slavko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Bogdanov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</a:p>
          <a:p>
            <a:pPr algn="ctr"/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5815947" y="5190566"/>
            <a:ext cx="1515041" cy="1426364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51468"/>
              <a:gd name="adj6" fmla="val 4027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Statia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H. L. Cook</a:t>
            </a: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Lecturer in Astronomy</a:t>
            </a:r>
            <a:endParaRPr lang="en-US" sz="700" i="1" dirty="0">
              <a:ln w="0"/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Azadeh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Keivani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Lecturer in Physics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Comisso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Postdoctoral Research Scientist 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Eric Robert Coughlin </a:t>
            </a: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Postdoctoral Research Scientist 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7221168" y="4495530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35596"/>
              <a:gd name="adj6" fmla="val 11701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Jules Paul Halpern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Line Callout 2 10"/>
          <p:cNvSpPr/>
          <p:nvPr/>
        </p:nvSpPr>
        <p:spPr>
          <a:xfrm>
            <a:off x="8036036" y="5279862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370217"/>
              <a:gd name="adj6" fmla="val -283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Lorenzo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Sironi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Assistant Professor of Astronomy</a:t>
            </a:r>
          </a:p>
        </p:txBody>
      </p:sp>
      <p:sp>
        <p:nvSpPr>
          <p:cNvPr id="12" name="Line Callout 2 11"/>
          <p:cNvSpPr/>
          <p:nvPr/>
        </p:nvSpPr>
        <p:spPr>
          <a:xfrm flipH="1">
            <a:off x="3815500" y="5284204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364364"/>
              <a:gd name="adj6" fmla="val -21516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David John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Helfand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1960417" y="4501643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42699"/>
              <a:gd name="adj6" fmla="val 16712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Jeremiah P.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Ostriker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</a:p>
        </p:txBody>
      </p:sp>
      <p:sp>
        <p:nvSpPr>
          <p:cNvPr id="18" name="Line Callout 2 17"/>
          <p:cNvSpPr/>
          <p:nvPr/>
        </p:nvSpPr>
        <p:spPr>
          <a:xfrm flipH="1">
            <a:off x="1705232" y="5284204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364364"/>
              <a:gd name="adj6" fmla="val -13293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Frederik B.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Paerels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  <a:endParaRPr lang="en-US" sz="1000" i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6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Content="1"/>
      </p:transition>
    </mc:Choice>
    <mc:Fallback>
      <p:transition spd="slow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10</a:t>
            </a:r>
            <a:r>
              <a:rPr lang="en-US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32262"/>
            <a:ext cx="11577502" cy="4075084"/>
          </a:xfrm>
          <a:prstGeom prst="rect">
            <a:avLst/>
          </a:prstGeom>
        </p:spPr>
      </p:pic>
      <p:sp>
        <p:nvSpPr>
          <p:cNvPr id="13" name="Line Callout 2 12"/>
          <p:cNvSpPr/>
          <p:nvPr/>
        </p:nvSpPr>
        <p:spPr>
          <a:xfrm>
            <a:off x="4213412" y="4507346"/>
            <a:ext cx="1507701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38598"/>
              <a:gd name="adj6" fmla="val 25233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Thomas Brian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Humensky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Professor of Physics</a:t>
            </a:r>
          </a:p>
        </p:txBody>
      </p:sp>
      <p:sp>
        <p:nvSpPr>
          <p:cNvPr id="18" name="Line Callout 2 17"/>
          <p:cNvSpPr/>
          <p:nvPr/>
        </p:nvSpPr>
        <p:spPr>
          <a:xfrm flipH="1">
            <a:off x="6850973" y="5202304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212184"/>
              <a:gd name="adj6" fmla="val -94873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Elena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Aprile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Physics</a:t>
            </a:r>
            <a:endParaRPr lang="en-US" sz="10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Line Callout 2 15"/>
          <p:cNvSpPr/>
          <p:nvPr/>
        </p:nvSpPr>
        <p:spPr>
          <a:xfrm>
            <a:off x="4872269" y="5202304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651988"/>
              <a:gd name="adj6" fmla="val 293721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Caleb A. Scharf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Lecturer in Astronomy</a:t>
            </a:r>
          </a:p>
        </p:txBody>
      </p:sp>
      <p:sp>
        <p:nvSpPr>
          <p:cNvPr id="17" name="Line Callout 2 16"/>
          <p:cNvSpPr/>
          <p:nvPr/>
        </p:nvSpPr>
        <p:spPr>
          <a:xfrm>
            <a:off x="6396269" y="4507346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45808"/>
              <a:gd name="adj6" fmla="val 23420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Szabolcs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Marka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Walter O. </a:t>
            </a:r>
            <a:r>
              <a:rPr lang="en-US" sz="900" i="1" dirty="0" err="1">
                <a:ln w="0"/>
                <a:solidFill>
                  <a:schemeClr val="tx1"/>
                </a:solidFill>
              </a:rPr>
              <a:t>LeCroy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, Jr. Professor of Physics</a:t>
            </a:r>
          </a:p>
        </p:txBody>
      </p:sp>
      <p:sp>
        <p:nvSpPr>
          <p:cNvPr id="19" name="Line Callout 2 18"/>
          <p:cNvSpPr/>
          <p:nvPr/>
        </p:nvSpPr>
        <p:spPr>
          <a:xfrm flipH="1">
            <a:off x="9651892" y="4582139"/>
            <a:ext cx="1763923" cy="1852977"/>
          </a:xfrm>
          <a:prstGeom prst="borderCallout2">
            <a:avLst>
              <a:gd name="adj1" fmla="val -2653"/>
              <a:gd name="adj2" fmla="val 74712"/>
              <a:gd name="adj3" fmla="val -10910"/>
              <a:gd name="adj4" fmla="val 74682"/>
              <a:gd name="adj5" fmla="val -56497"/>
              <a:gd name="adj6" fmla="val 3303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Guillaume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Plante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Marcela Stern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Staff Associate</a:t>
            </a:r>
          </a:p>
          <a:p>
            <a:pPr algn="ctr"/>
            <a:endParaRPr 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Postdoctoral Research Scientists: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Fei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Gao, Masatoshi Kobayashi, Qing Lin</a:t>
            </a:r>
          </a:p>
          <a:p>
            <a:pPr algn="ctr"/>
            <a:endParaRPr lang="en-US" sz="6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Graduate Research Assistants: 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Joseph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Howlett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Yun Zhang,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Tianyu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Zhu</a:t>
            </a:r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222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Content="1"/>
      </p:transition>
    </mc:Choice>
    <mc:Fallback>
      <p:transition spd="slow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C0521-A713-CD47-A3AC-5D9F10B39120}"/>
              </a:ext>
            </a:extLst>
          </p:cNvPr>
          <p:cNvSpPr txBox="1"/>
          <p:nvPr/>
        </p:nvSpPr>
        <p:spPr>
          <a:xfrm>
            <a:off x="3896140" y="6361427"/>
            <a:ext cx="647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Astronomy Department Office – Room 1328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4B1A93-6BDB-A541-A520-A2118103B044}"/>
              </a:ext>
            </a:extLst>
          </p:cNvPr>
          <p:cNvCxnSpPr>
            <a:cxnSpLocks/>
          </p:cNvCxnSpPr>
          <p:nvPr/>
        </p:nvCxnSpPr>
        <p:spPr>
          <a:xfrm flipH="1">
            <a:off x="2901689" y="6601999"/>
            <a:ext cx="864704" cy="0"/>
          </a:xfrm>
          <a:prstGeom prst="straightConnector1">
            <a:avLst/>
          </a:prstGeom>
          <a:ln w="76200">
            <a:solidFill>
              <a:srgbClr val="2931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00C08C-037C-BC41-AF08-203661ECF4D5}"/>
              </a:ext>
            </a:extLst>
          </p:cNvPr>
          <p:cNvSpPr txBox="1"/>
          <p:nvPr/>
        </p:nvSpPr>
        <p:spPr>
          <a:xfrm>
            <a:off x="-133999" y="253343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Elena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Aprile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204E10-3DA3-5C46-A6D5-3C37E1925F99}"/>
              </a:ext>
            </a:extLst>
          </p:cNvPr>
          <p:cNvSpPr txBox="1"/>
          <p:nvPr/>
        </p:nvSpPr>
        <p:spPr>
          <a:xfrm>
            <a:off x="2753412" y="47363"/>
            <a:ext cx="647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Affiliated Faculty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689E22-EFCE-CC47-AE73-0E12D46159FB}"/>
              </a:ext>
            </a:extLst>
          </p:cNvPr>
          <p:cNvSpPr txBox="1"/>
          <p:nvPr/>
        </p:nvSpPr>
        <p:spPr>
          <a:xfrm>
            <a:off x="1369894" y="543991"/>
            <a:ext cx="229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Barnard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D7B73-ABB4-5A4C-8F1F-1E6CA28BE1FF}"/>
              </a:ext>
            </a:extLst>
          </p:cNvPr>
          <p:cNvSpPr txBox="1"/>
          <p:nvPr/>
        </p:nvSpPr>
        <p:spPr>
          <a:xfrm>
            <a:off x="2318549" y="3342374"/>
            <a:ext cx="3387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American Museum of Natural History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962F6D7-40B4-514D-8A62-D6C32948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79019" y="1083081"/>
            <a:ext cx="939583" cy="1437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5D40C1E-1547-1C45-A7AE-31E0F6C05560}"/>
              </a:ext>
            </a:extLst>
          </p:cNvPr>
          <p:cNvSpPr txBox="1"/>
          <p:nvPr/>
        </p:nvSpPr>
        <p:spPr>
          <a:xfrm>
            <a:off x="7111501" y="543991"/>
            <a:ext cx="338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Physics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F1B86D-0C40-EC4A-A0F5-B6C700775C0C}"/>
              </a:ext>
            </a:extLst>
          </p:cNvPr>
          <p:cNvSpPr txBox="1"/>
          <p:nvPr/>
        </p:nvSpPr>
        <p:spPr>
          <a:xfrm>
            <a:off x="7253298" y="3423920"/>
            <a:ext cx="3387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Other Columbia Astrophysics Laboratory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60FED1-A417-4340-A602-56B6A85B43E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670285" y="1061145"/>
            <a:ext cx="972774" cy="14507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EC99B6-5760-ED42-8B33-AE84BEB0A6DC}"/>
              </a:ext>
            </a:extLst>
          </p:cNvPr>
          <p:cNvSpPr txBox="1"/>
          <p:nvPr/>
        </p:nvSpPr>
        <p:spPr>
          <a:xfrm>
            <a:off x="2018745" y="250703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Janna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Levin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8F56A41-9FEC-E147-9859-296470B9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97" y="1054550"/>
            <a:ext cx="988292" cy="145643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81152BD-00A6-3648-9DA1-1B678371A1E3}"/>
              </a:ext>
            </a:extLst>
          </p:cNvPr>
          <p:cNvSpPr txBox="1"/>
          <p:nvPr/>
        </p:nvSpPr>
        <p:spPr>
          <a:xfrm>
            <a:off x="916820" y="248458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Laura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Kay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15348B0-1F36-6B4C-BC4C-91B8265F7F2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765054" y="1054284"/>
            <a:ext cx="978906" cy="1454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86169C7-F62D-F742-A6D0-408B03A8C754}"/>
              </a:ext>
            </a:extLst>
          </p:cNvPr>
          <p:cNvSpPr txBox="1"/>
          <p:nvPr/>
        </p:nvSpPr>
        <p:spPr>
          <a:xfrm>
            <a:off x="3132683" y="248819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Reshmi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Mukherjee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0AECE2E-E787-474D-95F8-418CB3DE9B5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375284" y="1061001"/>
            <a:ext cx="966567" cy="14546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D9B56EE-8F57-994C-A057-9AF8F733F26E}"/>
              </a:ext>
            </a:extLst>
          </p:cNvPr>
          <p:cNvSpPr txBox="1"/>
          <p:nvPr/>
        </p:nvSpPr>
        <p:spPr>
          <a:xfrm>
            <a:off x="5711041" y="252698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Lam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Hui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F216621-9D70-864E-9249-2FED2DFCCC71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588343" y="4143808"/>
            <a:ext cx="993166" cy="140018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567067A-E1C8-DE4C-B68F-D75B082731AE}"/>
              </a:ext>
            </a:extLst>
          </p:cNvPr>
          <p:cNvSpPr txBox="1"/>
          <p:nvPr/>
        </p:nvSpPr>
        <p:spPr>
          <a:xfrm>
            <a:off x="2941926" y="549297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Rebecca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Oppenheimer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BAA4CF8-2755-8849-9E2E-B4AA2DD433F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2088192" y="4129810"/>
            <a:ext cx="1030358" cy="13983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1F675B9-9CD7-C04D-A266-4A6DB137D5AD}"/>
              </a:ext>
            </a:extLst>
          </p:cNvPr>
          <p:cNvSpPr txBox="1"/>
          <p:nvPr/>
        </p:nvSpPr>
        <p:spPr>
          <a:xfrm>
            <a:off x="1460371" y="5492973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Mordecai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Mark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MacLow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7CD6FDE-E339-604F-8B47-9D19BCB13D91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8433022" y="1059460"/>
            <a:ext cx="1042198" cy="1472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0A6A5CF-585E-5A4B-B206-62B6F8A7C07A}"/>
              </a:ext>
            </a:extLst>
          </p:cNvPr>
          <p:cNvSpPr txBox="1"/>
          <p:nvPr/>
        </p:nvSpPr>
        <p:spPr>
          <a:xfrm>
            <a:off x="7803947" y="253287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Yuri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Levin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C40F7B8-F06F-374A-87C1-A06E0A41ED20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5174193" y="4143808"/>
            <a:ext cx="1032866" cy="139834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25D9434-93BB-E145-BE18-A1B6D575B969}"/>
              </a:ext>
            </a:extLst>
          </p:cNvPr>
          <p:cNvSpPr txBox="1"/>
          <p:nvPr/>
        </p:nvSpPr>
        <p:spPr>
          <a:xfrm>
            <a:off x="4562847" y="551579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Michael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Shara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DEDFC77-3C2C-5546-BA49-AD639D4967C2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10692470" y="1048111"/>
            <a:ext cx="1042220" cy="14727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0BF007F-2997-CD49-A624-B9FBBA74ABA9}"/>
              </a:ext>
            </a:extLst>
          </p:cNvPr>
          <p:cNvSpPr txBox="1"/>
          <p:nvPr/>
        </p:nvSpPr>
        <p:spPr>
          <a:xfrm>
            <a:off x="10104295" y="246860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Brian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Metzger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2596569-D44D-E041-9C2A-3B1518914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5259357" y="1057754"/>
            <a:ext cx="1029434" cy="145463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6117FC4-D805-A843-ADEF-D1873F7D1E72}"/>
              </a:ext>
            </a:extLst>
          </p:cNvPr>
          <p:cNvSpPr txBox="1"/>
          <p:nvPr/>
        </p:nvSpPr>
        <p:spPr>
          <a:xfrm>
            <a:off x="4631728" y="252924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Andrei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Beloborodov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DB727C9-102D-874B-A4BB-A83E6E625BB4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9569128" y="1051453"/>
            <a:ext cx="1029434" cy="145463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5428C0-C9AF-214E-A235-90852D2AE801}"/>
              </a:ext>
            </a:extLst>
          </p:cNvPr>
          <p:cNvSpPr txBox="1"/>
          <p:nvPr/>
        </p:nvSpPr>
        <p:spPr>
          <a:xfrm>
            <a:off x="9008652" y="247636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Szabolcs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Marka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CB3C6B5-1237-8A45-BA83-B86148863976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7382872" y="1054550"/>
            <a:ext cx="988292" cy="146267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88EA3BC-8D6D-4040-9472-CCD83BE4E445}"/>
              </a:ext>
            </a:extLst>
          </p:cNvPr>
          <p:cNvSpPr txBox="1"/>
          <p:nvPr/>
        </p:nvSpPr>
        <p:spPr>
          <a:xfrm>
            <a:off x="6691723" y="251239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Chuck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Hailey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4C7492F-71AD-4C4C-87C5-3CA8E7DC6B00}"/>
              </a:ext>
            </a:extLst>
          </p:cNvPr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8331045" y="4202642"/>
            <a:ext cx="948209" cy="140335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4883993-1F63-E24E-8F40-47537C63D3DA}"/>
              </a:ext>
            </a:extLst>
          </p:cNvPr>
          <p:cNvSpPr txBox="1"/>
          <p:nvPr/>
        </p:nvSpPr>
        <p:spPr>
          <a:xfrm>
            <a:off x="7665323" y="554481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Caleb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Scharf</a:t>
            </a:r>
          </a:p>
        </p:txBody>
      </p:sp>
    </p:spTree>
    <p:extLst>
      <p:ext uri="{BB962C8B-B14F-4D97-AF65-F5344CB8AC3E}">
        <p14:creationId xmlns:p14="http://schemas.microsoft.com/office/powerpoint/2010/main" val="148795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" y="3570"/>
            <a:ext cx="1144508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645" y="61761"/>
            <a:ext cx="7837445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dirty="0" err="1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Isocontours</a:t>
            </a:r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 of the particle density,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showing the formation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of flux ropes during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magnetic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reconnection.</a:t>
            </a:r>
          </a:p>
        </p:txBody>
      </p:sp>
    </p:spTree>
    <p:extLst>
      <p:ext uri="{BB962C8B-B14F-4D97-AF65-F5344CB8AC3E}">
        <p14:creationId xmlns:p14="http://schemas.microsoft.com/office/powerpoint/2010/main" val="2622248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crush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3" y="161420"/>
            <a:ext cx="11753850" cy="4162425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1974044" y="4394189"/>
            <a:ext cx="1515041" cy="852147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83836"/>
              <a:gd name="adj6" fmla="val 1338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Prof. Hailey Lab</a:t>
            </a:r>
          </a:p>
          <a:p>
            <a:pPr algn="ctr"/>
            <a:endParaRPr lang="en-US" sz="900" i="1" dirty="0">
              <a:ln w="0"/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Evan Martinez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Nathan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Saffold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Cianci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Melo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-Carrillo</a:t>
            </a:r>
          </a:p>
        </p:txBody>
      </p:sp>
      <p:sp>
        <p:nvSpPr>
          <p:cNvPr id="16" name="Line Callout 2 15"/>
          <p:cNvSpPr/>
          <p:nvPr/>
        </p:nvSpPr>
        <p:spPr>
          <a:xfrm flipH="1">
            <a:off x="289331" y="4397372"/>
            <a:ext cx="1515041" cy="607343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42820"/>
              <a:gd name="adj6" fmla="val -66174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Marka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GECo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Line Callout 2 16"/>
          <p:cNvSpPr/>
          <p:nvPr/>
        </p:nvSpPr>
        <p:spPr>
          <a:xfrm flipH="1">
            <a:off x="3694328" y="4112631"/>
            <a:ext cx="1484324" cy="604160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90880"/>
              <a:gd name="adj6" fmla="val -847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Kaya Mori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4083318" y="4974772"/>
            <a:ext cx="1558411" cy="1068029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85285"/>
              <a:gd name="adj6" fmla="val 12833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Zsuzsanna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Marka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</a:p>
          <a:p>
            <a:pPr algn="ctr"/>
            <a:endParaRPr lang="en-US" sz="600" i="1" dirty="0">
              <a:ln w="0"/>
              <a:solidFill>
                <a:schemeClr val="tx1"/>
              </a:solidFill>
            </a:endParaRPr>
          </a:p>
          <a:p>
            <a:r>
              <a:rPr lang="en-US" sz="900" i="1" dirty="0">
                <a:ln w="0"/>
                <a:solidFill>
                  <a:schemeClr val="tx1"/>
                </a:solidFill>
              </a:rPr>
              <a:t>Students:</a:t>
            </a:r>
          </a:p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Doga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Veske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Stefan Countryman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Rainer Corley</a:t>
            </a:r>
          </a:p>
        </p:txBody>
      </p:sp>
      <p:sp>
        <p:nvSpPr>
          <p:cNvPr id="20" name="Line Callout 2 19"/>
          <p:cNvSpPr/>
          <p:nvPr/>
        </p:nvSpPr>
        <p:spPr>
          <a:xfrm flipH="1">
            <a:off x="5647980" y="4112631"/>
            <a:ext cx="1604356" cy="686615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62808"/>
              <a:gd name="adj6" fmla="val 29144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i="1" dirty="0">
                <a:ln w="0"/>
                <a:solidFill>
                  <a:schemeClr val="tx1"/>
                </a:solidFill>
              </a:rPr>
              <a:t>Prof. Hailey Students: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Amani Garvin</a:t>
            </a:r>
          </a:p>
          <a:p>
            <a:pPr algn="ctr"/>
            <a:r>
              <a:rPr lang="en-US" sz="1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Yvette </a:t>
            </a:r>
            <a:r>
              <a:rPr lang="en-US" sz="1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Schutt</a:t>
            </a:r>
            <a:endParaRPr lang="en-US" sz="1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Brian </a:t>
            </a:r>
            <a:r>
              <a:rPr lang="en-US" sz="1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Smallshaw</a:t>
            </a:r>
            <a:endParaRPr lang="en-US" sz="1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Line Callout 2 21"/>
          <p:cNvSpPr/>
          <p:nvPr/>
        </p:nvSpPr>
        <p:spPr>
          <a:xfrm>
            <a:off x="6248900" y="4974772"/>
            <a:ext cx="1631565" cy="1068029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85527"/>
              <a:gd name="adj6" fmla="val 70326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Sayak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Bose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Postdoctoral Research Scientist</a:t>
            </a:r>
          </a:p>
          <a:p>
            <a:pPr algn="ctr"/>
            <a:endParaRPr lang="en-US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Kyle Bowen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Postdoctoral Research Scientist</a:t>
            </a:r>
          </a:p>
          <a:p>
            <a:pPr algn="ctr"/>
            <a:endParaRPr lang="en-US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Ruitian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Zhang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8492739" y="4974772"/>
            <a:ext cx="1515041" cy="604160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94072"/>
              <a:gd name="adj6" fmla="val 194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Daniel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Savin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10437032" y="4397371"/>
            <a:ext cx="1515041" cy="1795611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91441"/>
              <a:gd name="adj6" fmla="val 24359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Prof. </a:t>
            </a:r>
            <a:r>
              <a:rPr lang="en-US" sz="900" i="1" dirty="0" err="1">
                <a:ln w="0"/>
                <a:solidFill>
                  <a:schemeClr val="tx1"/>
                </a:solidFill>
              </a:rPr>
              <a:t>Schiminovich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 Lab</a:t>
            </a:r>
          </a:p>
          <a:p>
            <a:pPr algn="ctr"/>
            <a:endParaRPr lang="en-US" sz="900" i="1" dirty="0">
              <a:ln w="0"/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Brian Smiley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Mechanical Technician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Nicole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Melso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Graduate Research Assistant</a:t>
            </a:r>
          </a:p>
          <a:p>
            <a:pPr algn="ctr"/>
            <a:r>
              <a:rPr lang="en-US" sz="9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Hwei</a:t>
            </a:r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 Ong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Staff Associate</a:t>
            </a:r>
          </a:p>
          <a:p>
            <a:pPr algn="ctr"/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Barbara </a:t>
            </a:r>
            <a:r>
              <a:rPr lang="en-US" sz="9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Cruvinel</a:t>
            </a:r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Santiago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Graduate Research Assistant</a:t>
            </a:r>
          </a:p>
        </p:txBody>
      </p:sp>
      <p:sp>
        <p:nvSpPr>
          <p:cNvPr id="26" name="Line Callout 2 25"/>
          <p:cNvSpPr/>
          <p:nvPr/>
        </p:nvSpPr>
        <p:spPr>
          <a:xfrm>
            <a:off x="7735219" y="4112631"/>
            <a:ext cx="1515041" cy="604160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55105"/>
              <a:gd name="adj6" fmla="val 22713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Michael Hahn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7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Content="1"/>
      </p:transition>
    </mc:Choice>
    <mc:Fallback>
      <p:transition spd="slow" advClick="0"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NEVIS campus –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SAVIN LABORATORY</a:t>
            </a:r>
            <a:endParaRPr lang="en-US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" r="2176"/>
          <a:stretch/>
        </p:blipFill>
        <p:spPr>
          <a:xfrm>
            <a:off x="0" y="1259753"/>
            <a:ext cx="12192000" cy="4816911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74815" y="83126"/>
            <a:ext cx="12045141" cy="1105593"/>
          </a:xfrm>
          <a:prstGeom prst="rect">
            <a:avLst/>
          </a:prstGeom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The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Savin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 laboratory is located at Nevis Laboratories in Irvington, NY.  The group studies in the laboratory various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astrochemically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 important reactions, ranging from those that formed some of the first organic molecules to others that lead to the formation of stars.</a:t>
            </a:r>
            <a:endParaRPr lang="en-US" sz="2400" i="1" dirty="0">
              <a:solidFill>
                <a:schemeClr val="accent5">
                  <a:lumMod val="75000"/>
                </a:schemeClr>
              </a:solidFill>
              <a:latin typeface="Gill Sans Nova Light" panose="020B03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14:prism isContent="1"/>
      </p:transition>
    </mc:Choice>
    <mc:Fallback xmlns="">
      <p:transition spd="slow" advClick="0" advTm="10000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600"/>
            </a:pPr>
            <a:r>
              <a:t>Upcoming Event - Colloquium</a:t>
            </a:r>
            <a:br/>
            <a:br/>
            <a:r>
              <a:t>Lessons from the History of Physical Cosmology (Big Apple Colloquium)</a:t>
            </a:r>
            <a:br/>
            <a:r>
              <a:t>James Peebles, Princeton University</a:t>
            </a:r>
            <a:br/>
            <a:r>
              <a:t>February 28, 2020</a:t>
            </a:r>
            <a:br/>
            <a:r>
              <a:t>3:00 pm</a:t>
            </a:r>
            <a:br/>
            <a:r>
              <a:t>Location: Davis auditorium (TBC)</a:t>
            </a:r>
            <a:br/>
            <a:r>
              <a:t>Host: Zoltan Haiman</a:t>
            </a:r>
            <a:b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600"/>
            </a:pPr>
            <a:r>
              <a:t>Upcoming Event - Colloquium</a:t>
            </a:r>
            <a:br/>
            <a:br/>
            <a:r>
              <a:t>Blast from the Past: Impact of Ultraviolet Emission and Flaring on Exoplanetary Systems and their Habitability</a:t>
            </a:r>
            <a:br/>
            <a:r>
              <a:t>Evgenya Shkolnik, Arizona State University</a:t>
            </a:r>
            <a:br/>
            <a:r>
              <a:t>March 4, 2020</a:t>
            </a:r>
            <a:br/>
            <a:r>
              <a:t>4:05 pm</a:t>
            </a:r>
            <a:br/>
            <a:r>
              <a:t>Location: 1402 Pupin</a:t>
            </a:r>
            <a:br/>
            <a:r>
              <a:t>Host: Marcel Agüeros</a:t>
            </a:r>
            <a:b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600"/>
            </a:pPr>
            <a:r>
              <a:t>Upcoming Event - Colloquium</a:t>
            </a:r>
            <a:br/>
            <a:br/>
            <a:r>
              <a:t>TBA - Foucart</a:t>
            </a:r>
            <a:br/>
            <a:r>
              <a:t>Francois Foucart, UNH</a:t>
            </a:r>
            <a:br/>
            <a:r>
              <a:t>March 11, 2020</a:t>
            </a:r>
            <a:br/>
            <a:r>
              <a:t>4:05 pm</a:t>
            </a:r>
            <a:br/>
            <a:r>
              <a:t>Location: TBD</a:t>
            </a:r>
            <a:br/>
            <a:r>
              <a:t>Host: Lorenzo Sironi</a:t>
            </a:r>
            <a:b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5" name="NICER20181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8172796" y="99754"/>
            <a:ext cx="4019204" cy="16292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</a:rPr>
              <a:t>The Neutron Star Interior Composition Explorer</a:t>
            </a:r>
          </a:p>
        </p:txBody>
      </p:sp>
    </p:spTree>
    <p:extLst>
      <p:ext uri="{BB962C8B-B14F-4D97-AF65-F5344CB8AC3E}">
        <p14:creationId xmlns:p14="http://schemas.microsoft.com/office/powerpoint/2010/main" val="72147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600"/>
            </a:pPr>
            <a:r>
              <a:t>Upcoming Event - Public Talk and Stargazing</a:t>
            </a:r>
            <a:br/>
            <a:br/>
            <a:r>
              <a:t>Heart of Darkness: Unraveling the Mysteries of the Invisible Universe</a:t>
            </a:r>
            <a:br/>
            <a:r>
              <a:t>Jerry Ostriker </a:t>
            </a:r>
            <a:br/>
            <a:r>
              <a:t>March 13th, 2020 8pm</a:t>
            </a:r>
            <a:br/>
            <a:r>
              <a:t>301 Pupin Hall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8"/>
          <a:stretch/>
        </p:blipFill>
        <p:spPr>
          <a:xfrm>
            <a:off x="0" y="114392"/>
            <a:ext cx="12191999" cy="67437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8980" y="54233"/>
            <a:ext cx="596258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fornian FB" panose="0207040306080B030204" pitchFamily="18" charset="0"/>
              </a:rPr>
              <a:t>The NICER Night Sky</a:t>
            </a:r>
          </a:p>
        </p:txBody>
      </p:sp>
    </p:spTree>
    <p:extLst>
      <p:ext uri="{BB962C8B-B14F-4D97-AF65-F5344CB8AC3E}">
        <p14:creationId xmlns:p14="http://schemas.microsoft.com/office/powerpoint/2010/main" val="33403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10" y="3570"/>
            <a:ext cx="7455057" cy="6854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6534" y="1691847"/>
            <a:ext cx="5405626" cy="280076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endPos="0" dir="5400000" sy="-90000" algn="bl" rotWithShape="0"/>
                </a:effectLst>
                <a:latin typeface="Gill Sans Light" panose="020B0302020104020203" pitchFamily="34" charset="-79"/>
              </a:rPr>
              <a:t>Turbulent velocity field from a kinetic simulation of relativistic plasma turbulence</a:t>
            </a:r>
          </a:p>
        </p:txBody>
      </p:sp>
    </p:spTree>
    <p:extLst>
      <p:ext uri="{BB962C8B-B14F-4D97-AF65-F5344CB8AC3E}">
        <p14:creationId xmlns:p14="http://schemas.microsoft.com/office/powerpoint/2010/main" val="41286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7" y="0"/>
            <a:ext cx="11209012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9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6000">
        <p15:prstTrans prst="drape"/>
      </p:transition>
    </mc:Choice>
    <mc:Fallback xmlns="">
      <p:transition spd="slow" advClick="0" advTm="16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80075" y="5531423"/>
            <a:ext cx="3877733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UNIVERSITY 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CITY OF NEW YORK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/>
          <a:stretch/>
        </p:blipFill>
        <p:spPr bwMode="auto">
          <a:xfrm>
            <a:off x="5858935" y="502049"/>
            <a:ext cx="5841999" cy="4541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5858936" y="5183597"/>
            <a:ext cx="5841998" cy="153308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The building was erected in 1925 and named Pupin Hall, in honor of Michael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Idvorsky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 Pupin, after his death in 1935.</a:t>
            </a:r>
          </a:p>
          <a:p>
            <a:pPr algn="just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Michael Pupin was one of the greatest inventors of his time and a professor of Physics at Columbia University. 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3976" y="927556"/>
            <a:ext cx="5317067" cy="831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PUPIN HALL</a:t>
            </a:r>
          </a:p>
          <a:p>
            <a:pPr algn="r"/>
            <a:endParaRPr 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42" y="2186114"/>
            <a:ext cx="228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wheel spokes="1"/>
      </p:transition>
    </mc:Choice>
    <mc:Fallback xmlns="">
      <p:transition spd="slow" advClick="0" advTm="15000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378" y="0"/>
            <a:ext cx="1190382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Institutional Components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56" y="1507670"/>
            <a:ext cx="4168722" cy="895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99" y="3291523"/>
            <a:ext cx="4154072" cy="976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156" y="2723851"/>
            <a:ext cx="4164849" cy="67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021" y="5229633"/>
            <a:ext cx="4160984" cy="824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156" y="3731138"/>
            <a:ext cx="4164849" cy="11791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b="17436"/>
          <a:stretch/>
        </p:blipFill>
        <p:spPr>
          <a:xfrm>
            <a:off x="1379199" y="1507670"/>
            <a:ext cx="4155581" cy="13366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944" y="4715593"/>
            <a:ext cx="4171327" cy="13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88944"/>
      </p:ext>
    </p:extLst>
  </p:cSld>
  <p:clrMapOvr>
    <a:masterClrMapping/>
  </p:clrMapOvr>
  <p:transition spd="med" advTm="10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427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FB6D4-C506-A043-80E7-DD64DC886DDD}"/>
              </a:ext>
            </a:extLst>
          </p:cNvPr>
          <p:cNvSpPr txBox="1"/>
          <p:nvPr/>
        </p:nvSpPr>
        <p:spPr>
          <a:xfrm>
            <a:off x="8612659" y="310328"/>
            <a:ext cx="30768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rgbClr val="0070C0"/>
                </a:solidFill>
                <a:effectLst>
                  <a:reflection blurRad="6350" endPos="0" dir="5400000" sy="-90000" algn="bl" rotWithShape="0"/>
                </a:effectLst>
                <a:latin typeface="Gill Sans Nova Light" panose="020B0302020104020203" pitchFamily="34" charset="0"/>
              </a:rPr>
              <a:t>Electric current density in a simulation of plasma turbulence, showing the formation of </a:t>
            </a:r>
            <a:r>
              <a:rPr lang="en-US" sz="3200" dirty="0" err="1">
                <a:ln w="0"/>
                <a:solidFill>
                  <a:srgbClr val="0070C0"/>
                </a:solidFill>
                <a:effectLst>
                  <a:reflection blurRad="6350" endPos="0" dir="5400000" sy="-90000" algn="bl" rotWithShape="0"/>
                </a:effectLst>
                <a:latin typeface="Gill Sans Nova Light" panose="020B0302020104020203" pitchFamily="34" charset="0"/>
              </a:rPr>
              <a:t>plasmoids</a:t>
            </a:r>
            <a:r>
              <a:rPr lang="en-US" sz="3200" dirty="0">
                <a:ln w="0"/>
                <a:solidFill>
                  <a:srgbClr val="0070C0"/>
                </a:solidFill>
                <a:effectLst>
                  <a:reflection blurRad="6350" endPos="0" dir="5400000" sy="-90000" algn="bl" rotWithShape="0"/>
                </a:effectLst>
                <a:latin typeface="Gill Sans Nova Light" panose="020B0302020104020203" pitchFamily="34" charset="0"/>
              </a:rPr>
              <a:t> due to magnetic reconnection in the turbulent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29278"/>
      </p:ext>
    </p:extLst>
  </p:cSld>
  <p:clrMapOvr>
    <a:masterClrMapping/>
  </p:clrMapOvr>
  <p:transition spd="slow" advClick="0" advTm="8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 STAFF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10</a:t>
            </a:r>
            <a:r>
              <a:rPr lang="en-US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32262"/>
            <a:ext cx="11577502" cy="4075084"/>
          </a:xfrm>
          <a:prstGeom prst="rect">
            <a:avLst/>
          </a:prstGeom>
        </p:spPr>
      </p:pic>
      <p:sp>
        <p:nvSpPr>
          <p:cNvPr id="2" name="Line Callout 2 1"/>
          <p:cNvSpPr/>
          <p:nvPr/>
        </p:nvSpPr>
        <p:spPr>
          <a:xfrm>
            <a:off x="1542946" y="4507346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592633"/>
              <a:gd name="adj6" fmla="val 87827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Gertrude Reyes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Human Resources</a:t>
            </a:r>
          </a:p>
        </p:txBody>
      </p:sp>
      <p:sp>
        <p:nvSpPr>
          <p:cNvPr id="14" name="Line Callout 2 13"/>
          <p:cNvSpPr/>
          <p:nvPr/>
        </p:nvSpPr>
        <p:spPr>
          <a:xfrm>
            <a:off x="4773254" y="4507346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29713"/>
              <a:gd name="adj6" fmla="val -104561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Samantha Santiago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Procurements</a:t>
            </a:r>
          </a:p>
        </p:txBody>
      </p:sp>
      <p:sp>
        <p:nvSpPr>
          <p:cNvPr id="15" name="Line Callout 2 14"/>
          <p:cNvSpPr/>
          <p:nvPr/>
        </p:nvSpPr>
        <p:spPr>
          <a:xfrm flipH="1">
            <a:off x="8476571" y="4505445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547273"/>
              <a:gd name="adj6" fmla="val -2566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David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Secrest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Information Technology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3158100" y="4507346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241448"/>
              <a:gd name="adj6" fmla="val 23467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Muamer Lihic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Director Admin. &amp; Fin.</a:t>
            </a:r>
          </a:p>
        </p:txBody>
      </p:sp>
      <p:sp>
        <p:nvSpPr>
          <p:cNvPr id="21" name="Line Callout 2 20"/>
          <p:cNvSpPr/>
          <p:nvPr/>
        </p:nvSpPr>
        <p:spPr>
          <a:xfrm>
            <a:off x="6388408" y="4507346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44346"/>
              <a:gd name="adj6" fmla="val -17584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Francisco Feliciano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Grants Management</a:t>
            </a:r>
            <a:endParaRPr lang="en-US" sz="1000" i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14:prism isContent="1"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13048</TotalTime>
  <Words>611</Words>
  <Application>Microsoft Macintosh PowerPoint</Application>
  <PresentationFormat>Widescreen</PresentationFormat>
  <Paragraphs>213</Paragraphs>
  <Slides>16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Britannic Bold</vt:lpstr>
      <vt:lpstr>Calibri</vt:lpstr>
      <vt:lpstr>Calibri Light</vt:lpstr>
      <vt:lpstr>Californian FB</vt:lpstr>
      <vt:lpstr>Gill Sans Light</vt:lpstr>
      <vt:lpstr>Gill Sans Nova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Muamer Lihic</dc:creator>
  <cp:lastModifiedBy>Jana Grcevich</cp:lastModifiedBy>
  <cp:revision>185</cp:revision>
  <dcterms:created xsi:type="dcterms:W3CDTF">2018-11-13T21:08:29Z</dcterms:created>
  <dcterms:modified xsi:type="dcterms:W3CDTF">2020-02-27T14:57:59Z</dcterms:modified>
</cp:coreProperties>
</file>